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1" r:id="rId1"/>
  </p:sldMasterIdLst>
  <p:sldIdLst>
    <p:sldId id="262" r:id="rId2"/>
    <p:sldId id="265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DF1"/>
    <a:srgbClr val="F8E7E5"/>
    <a:srgbClr val="FF278D"/>
    <a:srgbClr val="FFE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72"/>
    <p:restoredTop sz="94668"/>
  </p:normalViewPr>
  <p:slideViewPr>
    <p:cSldViewPr snapToGrid="0" snapToObjects="1">
      <p:cViewPr varScale="1">
        <p:scale>
          <a:sx n="124" d="100"/>
          <a:sy n="124" d="100"/>
        </p:scale>
        <p:origin x="9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1F68-D726-8344-AD47-EDE0C8B0EDEF}" type="datetimeFigureOut">
              <a:rPr lang="en-US" smtClean="0"/>
              <a:t>2/25/19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61A5-3ACB-F44D-93CF-9744DB12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10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1F68-D726-8344-AD47-EDE0C8B0EDEF}" type="datetimeFigureOut">
              <a:rPr lang="en-US" smtClean="0"/>
              <a:t>2/25/19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61A5-3ACB-F44D-93CF-9744DB12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301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1F68-D726-8344-AD47-EDE0C8B0EDEF}" type="datetimeFigureOut">
              <a:rPr lang="en-US" smtClean="0"/>
              <a:t>2/25/19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61A5-3ACB-F44D-93CF-9744DB12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3520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1F68-D726-8344-AD47-EDE0C8B0EDEF}" type="datetimeFigureOut">
              <a:rPr lang="en-US" smtClean="0"/>
              <a:t>2/25/19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61A5-3ACB-F44D-93CF-9744DB12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8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1F68-D726-8344-AD47-EDE0C8B0EDEF}" type="datetimeFigureOut">
              <a:rPr lang="en-US" smtClean="0"/>
              <a:t>2/25/19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61A5-3ACB-F44D-93CF-9744DB12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657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1F68-D726-8344-AD47-EDE0C8B0EDEF}" type="datetimeFigureOut">
              <a:rPr lang="en-US" smtClean="0"/>
              <a:t>2/25/19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61A5-3ACB-F44D-93CF-9744DB12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0372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1F68-D726-8344-AD47-EDE0C8B0EDEF}" type="datetimeFigureOut">
              <a:rPr lang="en-US" smtClean="0"/>
              <a:t>2/25/19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61A5-3ACB-F44D-93CF-9744DB12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871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1F68-D726-8344-AD47-EDE0C8B0EDEF}" type="datetimeFigureOut">
              <a:rPr lang="en-US" smtClean="0"/>
              <a:t>2/25/19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61A5-3ACB-F44D-93CF-9744DB12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2902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1F68-D726-8344-AD47-EDE0C8B0EDEF}" type="datetimeFigureOut">
              <a:rPr lang="en-US" smtClean="0"/>
              <a:t>2/25/19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61A5-3ACB-F44D-93CF-9744DB12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938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1F68-D726-8344-AD47-EDE0C8B0EDEF}" type="datetimeFigureOut">
              <a:rPr lang="en-US" smtClean="0"/>
              <a:t>2/25/19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61A5-3ACB-F44D-93CF-9744DB12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48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11F68-D726-8344-AD47-EDE0C8B0EDEF}" type="datetimeFigureOut">
              <a:rPr lang="en-US" smtClean="0"/>
              <a:t>2/25/19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861A5-3ACB-F44D-93CF-9744DB12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02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11F68-D726-8344-AD47-EDE0C8B0EDEF}" type="datetimeFigureOut">
              <a:rPr lang="en-US" smtClean="0"/>
              <a:t>2/25/19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0861A5-3ACB-F44D-93CF-9744DB128B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005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E6C36-0788-604A-B847-A83A262A7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4552" y="2283571"/>
            <a:ext cx="5966012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/>
              <a:t> BGP GR CLI Extensions</a:t>
            </a:r>
          </a:p>
        </p:txBody>
      </p:sp>
    </p:spTree>
    <p:extLst>
      <p:ext uri="{BB962C8B-B14F-4D97-AF65-F5344CB8AC3E}">
        <p14:creationId xmlns:p14="http://schemas.microsoft.com/office/powerpoint/2010/main" val="35359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4FE676-62C1-5D45-BCB7-4347B7116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>
                <a:cs typeface="Arial" panose="020B0604020202020204" pitchFamily="34" charset="0"/>
              </a:rPr>
              <a:t>FRR BGP GR CLI Extensions Goals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B33DD7-77A1-7040-A9BB-D0B7C35F5F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200" dirty="0"/>
              <a:t>Retain existing BGP GR CLI and behavior/functionality.</a:t>
            </a:r>
          </a:p>
          <a:p>
            <a:r>
              <a:rPr lang="en-US" sz="2200" dirty="0"/>
              <a:t>Extend FRR BGP GR CLI at Global Level to support </a:t>
            </a:r>
          </a:p>
          <a:p>
            <a:pPr lvl="1"/>
            <a:r>
              <a:rPr lang="en-US" sz="2200" dirty="0"/>
              <a:t>Disable Mode (Neither Restart nor Helper Mode)</a:t>
            </a:r>
          </a:p>
          <a:p>
            <a:pPr lvl="1"/>
            <a:r>
              <a:rPr lang="en-US" sz="2200" dirty="0"/>
              <a:t>BGP GR Helper Mode </a:t>
            </a:r>
          </a:p>
          <a:p>
            <a:r>
              <a:rPr lang="en-US" sz="2200" dirty="0"/>
              <a:t>Extend FRR BGP GR CLI at per Peer Level to support</a:t>
            </a:r>
          </a:p>
          <a:p>
            <a:pPr lvl="1"/>
            <a:r>
              <a:rPr lang="en-US" sz="2200" dirty="0"/>
              <a:t>BGP GR Helper Mode</a:t>
            </a:r>
          </a:p>
          <a:p>
            <a:pPr lvl="1"/>
            <a:r>
              <a:rPr lang="en-US" sz="2200" dirty="0"/>
              <a:t>Disable Mode (Neither Restart nor Helper Mode)</a:t>
            </a:r>
          </a:p>
          <a:p>
            <a:pPr lvl="1"/>
            <a:r>
              <a:rPr lang="en-US" sz="2200" dirty="0"/>
              <a:t>Follow the Global Level GR CLI</a:t>
            </a:r>
          </a:p>
          <a:p>
            <a:r>
              <a:rPr lang="en-US" sz="2200" dirty="0"/>
              <a:t>Default Mode at Global Level would be “GR Helper Mode”</a:t>
            </a:r>
          </a:p>
          <a:p>
            <a:r>
              <a:rPr lang="en-US" sz="2200" dirty="0"/>
              <a:t>Default Mode at per Peer Level would be “Follow Global </a:t>
            </a:r>
            <a:r>
              <a:rPr lang="en-US" sz="2200"/>
              <a:t>Level GR CLI</a:t>
            </a:r>
            <a:r>
              <a:rPr lang="en-US" sz="2200" dirty="0"/>
              <a:t>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889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">
            <a:extLst>
              <a:ext uri="{FF2B5EF4-FFF2-40B4-BE49-F238E27FC236}">
                <a16:creationId xmlns:a16="http://schemas.microsoft.com/office/drawing/2014/main" id="{7D4358C7-7F73-344C-B61F-07CA1E0DD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0311" y="1440826"/>
            <a:ext cx="1369662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kumimoji="0" lang="en-US" altLang="en-US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F3C7579-7323-EC4B-A62A-422784C785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1001346"/>
              </p:ext>
            </p:extLst>
          </p:nvPr>
        </p:nvGraphicFramePr>
        <p:xfrm>
          <a:off x="1905272" y="1308314"/>
          <a:ext cx="8128000" cy="1757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389">
                  <a:extLst>
                    <a:ext uri="{9D8B030D-6E8A-4147-A177-3AD203B41FA5}">
                      <a16:colId xmlns:a16="http://schemas.microsoft.com/office/drawing/2014/main" val="2622711858"/>
                    </a:ext>
                  </a:extLst>
                </a:gridCol>
                <a:gridCol w="3511611">
                  <a:extLst>
                    <a:ext uri="{9D8B030D-6E8A-4147-A177-3AD203B41FA5}">
                      <a16:colId xmlns:a16="http://schemas.microsoft.com/office/drawing/2014/main" val="31856414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5555459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31321592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Global Commands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917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Code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CLI Command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GR state of system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Running Config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51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G0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Helper Mode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482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G1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bgp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Restarting Mode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bgp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868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G2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bgp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Helper Mode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879111"/>
                  </a:ext>
                </a:extLst>
              </a:tr>
            </a:tbl>
          </a:graphicData>
        </a:graphic>
      </p:graphicFrame>
      <p:grpSp>
        <p:nvGrpSpPr>
          <p:cNvPr id="27" name="Group 26">
            <a:extLst>
              <a:ext uri="{FF2B5EF4-FFF2-40B4-BE49-F238E27FC236}">
                <a16:creationId xmlns:a16="http://schemas.microsoft.com/office/drawing/2014/main" id="{B73AB2E7-33BD-8C4B-A41B-B91297AED3E5}"/>
              </a:ext>
            </a:extLst>
          </p:cNvPr>
          <p:cNvGrpSpPr/>
          <p:nvPr/>
        </p:nvGrpSpPr>
        <p:grpSpPr>
          <a:xfrm>
            <a:off x="1379721" y="4161797"/>
            <a:ext cx="9319872" cy="1163782"/>
            <a:chOff x="1375023" y="4385915"/>
            <a:chExt cx="9319872" cy="1163782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AE5C1E7-FA15-6D43-80DF-B99C69108766}"/>
                </a:ext>
              </a:extLst>
            </p:cNvPr>
            <p:cNvSpPr/>
            <p:nvPr/>
          </p:nvSpPr>
          <p:spPr>
            <a:xfrm>
              <a:off x="3169158" y="4385915"/>
              <a:ext cx="1145309" cy="1163782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Helper Mode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C3DD5781-177E-6B4C-8232-CAAA10B8721D}"/>
                </a:ext>
              </a:extLst>
            </p:cNvPr>
            <p:cNvSpPr/>
            <p:nvPr/>
          </p:nvSpPr>
          <p:spPr>
            <a:xfrm>
              <a:off x="7801194" y="4385915"/>
              <a:ext cx="1145309" cy="116378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Restart Mode</a:t>
              </a:r>
            </a:p>
          </p:txBody>
        </p:sp>
        <p:sp>
          <p:nvSpPr>
            <p:cNvPr id="6" name="Left Bracket 5">
              <a:extLst>
                <a:ext uri="{FF2B5EF4-FFF2-40B4-BE49-F238E27FC236}">
                  <a16:creationId xmlns:a16="http://schemas.microsoft.com/office/drawing/2014/main" id="{3F4FB726-0226-064E-8A67-9002DD92D1CB}"/>
                </a:ext>
              </a:extLst>
            </p:cNvPr>
            <p:cNvSpPr/>
            <p:nvPr/>
          </p:nvSpPr>
          <p:spPr>
            <a:xfrm rot="5400000">
              <a:off x="6038602" y="2960450"/>
              <a:ext cx="162560" cy="3852152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Left Bracket 6">
              <a:extLst>
                <a:ext uri="{FF2B5EF4-FFF2-40B4-BE49-F238E27FC236}">
                  <a16:creationId xmlns:a16="http://schemas.microsoft.com/office/drawing/2014/main" id="{F99D11DC-55EE-9442-B154-737FA76F14B1}"/>
                </a:ext>
              </a:extLst>
            </p:cNvPr>
            <p:cNvSpPr/>
            <p:nvPr/>
          </p:nvSpPr>
          <p:spPr>
            <a:xfrm rot="16200000">
              <a:off x="6022438" y="3139173"/>
              <a:ext cx="194887" cy="3852152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34A3C89E-0DA2-CA44-9DEA-177F6911860F}"/>
                </a:ext>
              </a:extLst>
            </p:cNvPr>
            <p:cNvSpPr/>
            <p:nvPr/>
          </p:nvSpPr>
          <p:spPr>
            <a:xfrm>
              <a:off x="4394230" y="4700181"/>
              <a:ext cx="1427938" cy="21012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“</a:t>
              </a:r>
              <a:r>
                <a:rPr lang="en-US" sz="1000" dirty="0" err="1">
                  <a:solidFill>
                    <a:schemeClr val="tx1"/>
                  </a:solidFill>
                </a:rPr>
                <a:t>bgp</a:t>
              </a:r>
              <a:r>
                <a:rPr lang="en-US" sz="1000" dirty="0">
                  <a:solidFill>
                    <a:schemeClr val="tx1"/>
                  </a:solidFill>
                </a:rPr>
                <a:t> graceful-restart”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F5F255A-8214-5747-A618-7D399B2AB546}"/>
                </a:ext>
              </a:extLst>
            </p:cNvPr>
            <p:cNvSpPr/>
            <p:nvPr/>
          </p:nvSpPr>
          <p:spPr>
            <a:xfrm>
              <a:off x="6215778" y="5033888"/>
              <a:ext cx="1520302" cy="21936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00" dirty="0">
                  <a:solidFill>
                    <a:schemeClr val="tx1"/>
                  </a:solidFill>
                </a:rPr>
                <a:t>“no </a:t>
              </a:r>
              <a:r>
                <a:rPr lang="en-US" sz="1000" dirty="0" err="1">
                  <a:solidFill>
                    <a:schemeClr val="tx1"/>
                  </a:solidFill>
                </a:rPr>
                <a:t>bgp</a:t>
              </a:r>
              <a:r>
                <a:rPr lang="en-US" sz="1000" dirty="0">
                  <a:solidFill>
                    <a:schemeClr val="tx1"/>
                  </a:solidFill>
                </a:rPr>
                <a:t> graceful-restart”</a:t>
              </a:r>
            </a:p>
          </p:txBody>
        </p:sp>
        <p:sp>
          <p:nvSpPr>
            <p:cNvPr id="3" name="Line Callout 1 (Border and Accent Bar) 2">
              <a:extLst>
                <a:ext uri="{FF2B5EF4-FFF2-40B4-BE49-F238E27FC236}">
                  <a16:creationId xmlns:a16="http://schemas.microsoft.com/office/drawing/2014/main" id="{6E3791B6-1D8E-5941-B6DF-2B9AD20B57C8}"/>
                </a:ext>
              </a:extLst>
            </p:cNvPr>
            <p:cNvSpPr/>
            <p:nvPr/>
          </p:nvSpPr>
          <p:spPr>
            <a:xfrm>
              <a:off x="9371649" y="4480229"/>
              <a:ext cx="1323246" cy="325017"/>
            </a:xfrm>
            <a:prstGeom prst="accentBorderCallout1">
              <a:avLst>
                <a:gd name="adj1" fmla="val 18750"/>
                <a:gd name="adj2" fmla="val -8333"/>
                <a:gd name="adj3" fmla="val 138948"/>
                <a:gd name="adj4" fmla="val -32056"/>
              </a:avLst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>
                  <a:solidFill>
                    <a:schemeClr val="tx1"/>
                  </a:solidFill>
                </a:rPr>
                <a:t>#show running-config</a:t>
              </a:r>
            </a:p>
            <a:p>
              <a:r>
                <a:rPr lang="en-US" sz="1000" dirty="0">
                  <a:solidFill>
                    <a:schemeClr val="tx1"/>
                  </a:solidFill>
                </a:rPr>
                <a:t>! </a:t>
              </a:r>
              <a:r>
                <a:rPr lang="en-US" sz="1000" dirty="0" err="1">
                  <a:solidFill>
                    <a:schemeClr val="tx1"/>
                  </a:solidFill>
                </a:rPr>
                <a:t>bgp</a:t>
              </a:r>
              <a:r>
                <a:rPr lang="en-US" sz="1000" dirty="0">
                  <a:solidFill>
                    <a:schemeClr val="tx1"/>
                  </a:solidFill>
                </a:rPr>
                <a:t> graceful-restart</a:t>
              </a:r>
            </a:p>
          </p:txBody>
        </p:sp>
        <p:sp>
          <p:nvSpPr>
            <p:cNvPr id="11" name="Line Callout 1 (Border and Accent Bar) 10">
              <a:extLst>
                <a:ext uri="{FF2B5EF4-FFF2-40B4-BE49-F238E27FC236}">
                  <a16:creationId xmlns:a16="http://schemas.microsoft.com/office/drawing/2014/main" id="{5F0D9DCA-6248-3048-A27A-542C668779A1}"/>
                </a:ext>
              </a:extLst>
            </p:cNvPr>
            <p:cNvSpPr/>
            <p:nvPr/>
          </p:nvSpPr>
          <p:spPr>
            <a:xfrm>
              <a:off x="1375023" y="4480228"/>
              <a:ext cx="1323246" cy="325017"/>
            </a:xfrm>
            <a:prstGeom prst="accentBorderCallout1">
              <a:avLst>
                <a:gd name="adj1" fmla="val 46332"/>
                <a:gd name="adj2" fmla="val 105483"/>
                <a:gd name="adj3" fmla="val 144465"/>
                <a:gd name="adj4" fmla="val 136637"/>
              </a:avLst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>
                  <a:solidFill>
                    <a:schemeClr val="tx1"/>
                  </a:solidFill>
                </a:rPr>
                <a:t>#show running-config</a:t>
              </a:r>
            </a:p>
            <a:p>
              <a:r>
                <a:rPr lang="en-US" sz="1000" dirty="0">
                  <a:solidFill>
                    <a:schemeClr val="tx1"/>
                  </a:solidFill>
                </a:rPr>
                <a:t>! </a:t>
              </a:r>
            </a:p>
          </p:txBody>
        </p:sp>
      </p:grpSp>
      <p:grpSp>
        <p:nvGrpSpPr>
          <p:cNvPr id="26" name="Group 25">
            <a:extLst>
              <a:ext uri="{FF2B5EF4-FFF2-40B4-BE49-F238E27FC236}">
                <a16:creationId xmlns:a16="http://schemas.microsoft.com/office/drawing/2014/main" id="{EEDECE39-34FF-DE41-A143-4E1CD09BD91F}"/>
              </a:ext>
            </a:extLst>
          </p:cNvPr>
          <p:cNvGrpSpPr/>
          <p:nvPr/>
        </p:nvGrpSpPr>
        <p:grpSpPr>
          <a:xfrm>
            <a:off x="10416988" y="2237163"/>
            <a:ext cx="1595717" cy="828831"/>
            <a:chOff x="10381129" y="5698518"/>
            <a:chExt cx="1595717" cy="828831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B050A657-E13A-0841-BD39-1400A5888105}"/>
                </a:ext>
              </a:extLst>
            </p:cNvPr>
            <p:cNvSpPr/>
            <p:nvPr/>
          </p:nvSpPr>
          <p:spPr>
            <a:xfrm>
              <a:off x="10381129" y="5698518"/>
              <a:ext cx="1595716" cy="828831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A891922-A333-C94E-989C-A85826C3F04B}"/>
                </a:ext>
              </a:extLst>
            </p:cNvPr>
            <p:cNvSpPr txBox="1"/>
            <p:nvPr/>
          </p:nvSpPr>
          <p:spPr>
            <a:xfrm>
              <a:off x="10535295" y="5698518"/>
              <a:ext cx="97715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Legends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B97CD9F-0A0D-C94F-9357-E58F53B61CB5}"/>
                </a:ext>
              </a:extLst>
            </p:cNvPr>
            <p:cNvSpPr/>
            <p:nvPr/>
          </p:nvSpPr>
          <p:spPr>
            <a:xfrm>
              <a:off x="10453281" y="5961530"/>
              <a:ext cx="420907" cy="17032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776D8876-C073-C547-8353-40F7B3862D01}"/>
                </a:ext>
              </a:extLst>
            </p:cNvPr>
            <p:cNvSpPr/>
            <p:nvPr/>
          </p:nvSpPr>
          <p:spPr>
            <a:xfrm>
              <a:off x="10453281" y="6131859"/>
              <a:ext cx="420907" cy="17032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C00094B5-4A08-CE4C-A1C0-CD0E03FC94A3}"/>
                </a:ext>
              </a:extLst>
            </p:cNvPr>
            <p:cNvSpPr/>
            <p:nvPr/>
          </p:nvSpPr>
          <p:spPr>
            <a:xfrm>
              <a:off x="10453281" y="6302188"/>
              <a:ext cx="420907" cy="17032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23808086-D32C-1548-8119-73468B931B65}"/>
                </a:ext>
              </a:extLst>
            </p:cNvPr>
            <p:cNvSpPr txBox="1"/>
            <p:nvPr/>
          </p:nvSpPr>
          <p:spPr>
            <a:xfrm>
              <a:off x="10874188" y="5923584"/>
              <a:ext cx="97715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bg1"/>
                  </a:solidFill>
                </a:rPr>
                <a:t>Default Mode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A268CE98-7462-F448-A2CD-7502D18CD3AC}"/>
                </a:ext>
              </a:extLst>
            </p:cNvPr>
            <p:cNvSpPr txBox="1"/>
            <p:nvPr/>
          </p:nvSpPr>
          <p:spPr>
            <a:xfrm>
              <a:off x="10874187" y="6110799"/>
              <a:ext cx="110265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bg1"/>
                  </a:solidFill>
                </a:rPr>
                <a:t>Configured mode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4FE3361-E331-C644-ACF1-F3986A0D266D}"/>
                </a:ext>
              </a:extLst>
            </p:cNvPr>
            <p:cNvSpPr txBox="1"/>
            <p:nvPr/>
          </p:nvSpPr>
          <p:spPr>
            <a:xfrm>
              <a:off x="10874186" y="6281128"/>
              <a:ext cx="110265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bg1"/>
                  </a:solidFill>
                </a:rPr>
                <a:t>Configuration</a:t>
              </a:r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DD36716C-F3BB-2046-B604-DF4D3A7453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0317" y="157004"/>
            <a:ext cx="10515600" cy="415894"/>
          </a:xfrm>
        </p:spPr>
        <p:txBody>
          <a:bodyPr>
            <a:noAutofit/>
          </a:bodyPr>
          <a:lstStyle/>
          <a:p>
            <a:r>
              <a:rPr lang="en-US" sz="3000" u="sng" dirty="0">
                <a:cs typeface="Arial" panose="020B0604020202020204" pitchFamily="34" charset="0"/>
              </a:rPr>
              <a:t>Global Current Modes</a:t>
            </a:r>
          </a:p>
        </p:txBody>
      </p:sp>
    </p:spTree>
    <p:extLst>
      <p:ext uri="{BB962C8B-B14F-4D97-AF65-F5344CB8AC3E}">
        <p14:creationId xmlns:p14="http://schemas.microsoft.com/office/powerpoint/2010/main" val="3986180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">
            <a:extLst>
              <a:ext uri="{FF2B5EF4-FFF2-40B4-BE49-F238E27FC236}">
                <a16:creationId xmlns:a16="http://schemas.microsoft.com/office/drawing/2014/main" id="{7D4358C7-7F73-344C-B61F-07CA1E0DD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0311" y="1440826"/>
            <a:ext cx="1369662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kumimoji="0" lang="en-US" altLang="en-US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F3C7579-7323-EC4B-A62A-422784C785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418510"/>
              </p:ext>
            </p:extLst>
          </p:nvPr>
        </p:nvGraphicFramePr>
        <p:xfrm>
          <a:off x="1673554" y="801715"/>
          <a:ext cx="8128000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389">
                  <a:extLst>
                    <a:ext uri="{9D8B030D-6E8A-4147-A177-3AD203B41FA5}">
                      <a16:colId xmlns:a16="http://schemas.microsoft.com/office/drawing/2014/main" val="2622711858"/>
                    </a:ext>
                  </a:extLst>
                </a:gridCol>
                <a:gridCol w="3511611">
                  <a:extLst>
                    <a:ext uri="{9D8B030D-6E8A-4147-A177-3AD203B41FA5}">
                      <a16:colId xmlns:a16="http://schemas.microsoft.com/office/drawing/2014/main" val="3185641488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3555545969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631321592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Global Commands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917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Code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CLI Command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GR state of system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Running Config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5100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G0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Helper Mode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4825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G1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bgp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Restarting Mode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bgp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8683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G2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bgp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Helper Mode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8791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G3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bgp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graceful-restart-disable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Disable Mode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bgp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graceful-restart-disable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99631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G4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bgp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graceful-restart-disable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Helper Mode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631488"/>
                  </a:ext>
                </a:extLst>
              </a:tr>
            </a:tbl>
          </a:graphicData>
        </a:graphic>
      </p:graphicFrame>
      <p:grpSp>
        <p:nvGrpSpPr>
          <p:cNvPr id="40" name="Group 39">
            <a:extLst>
              <a:ext uri="{FF2B5EF4-FFF2-40B4-BE49-F238E27FC236}">
                <a16:creationId xmlns:a16="http://schemas.microsoft.com/office/drawing/2014/main" id="{39F8EC18-401B-DB48-AD1B-914C52E78294}"/>
              </a:ext>
            </a:extLst>
          </p:cNvPr>
          <p:cNvGrpSpPr/>
          <p:nvPr/>
        </p:nvGrpSpPr>
        <p:grpSpPr>
          <a:xfrm>
            <a:off x="10317399" y="2285453"/>
            <a:ext cx="1586751" cy="996979"/>
            <a:chOff x="10408024" y="5707482"/>
            <a:chExt cx="1586751" cy="996979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9A41920-1698-2749-9511-EE0FA5F538D6}"/>
                </a:ext>
              </a:extLst>
            </p:cNvPr>
            <p:cNvSpPr/>
            <p:nvPr/>
          </p:nvSpPr>
          <p:spPr>
            <a:xfrm>
              <a:off x="10408024" y="5707482"/>
              <a:ext cx="1586750" cy="980188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D8BF649-A4B5-B145-8924-5EA5E4CAD173}"/>
                </a:ext>
              </a:extLst>
            </p:cNvPr>
            <p:cNvSpPr txBox="1"/>
            <p:nvPr/>
          </p:nvSpPr>
          <p:spPr>
            <a:xfrm>
              <a:off x="10553224" y="5707482"/>
              <a:ext cx="97715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Legends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BCC0375-0871-1840-A1C8-C024EE127ECF}"/>
                </a:ext>
              </a:extLst>
            </p:cNvPr>
            <p:cNvSpPr/>
            <p:nvPr/>
          </p:nvSpPr>
          <p:spPr>
            <a:xfrm>
              <a:off x="10471210" y="5970494"/>
              <a:ext cx="420907" cy="17032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AD3A04E-F605-3948-AFB0-C450F7E40664}"/>
                </a:ext>
              </a:extLst>
            </p:cNvPr>
            <p:cNvSpPr/>
            <p:nvPr/>
          </p:nvSpPr>
          <p:spPr>
            <a:xfrm>
              <a:off x="10471210" y="6140823"/>
              <a:ext cx="420907" cy="17032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440BC8A-F11B-9E4A-8857-FD2ECBEF5082}"/>
                </a:ext>
              </a:extLst>
            </p:cNvPr>
            <p:cNvSpPr/>
            <p:nvPr/>
          </p:nvSpPr>
          <p:spPr>
            <a:xfrm>
              <a:off x="10471210" y="6311152"/>
              <a:ext cx="420907" cy="170329"/>
            </a:xfrm>
            <a:prstGeom prst="rect">
              <a:avLst/>
            </a:prstGeom>
            <a:solidFill>
              <a:srgbClr val="CCEDF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8337813-F199-7549-89CA-9EE0CDD8D6A2}"/>
                </a:ext>
              </a:extLst>
            </p:cNvPr>
            <p:cNvSpPr txBox="1"/>
            <p:nvPr/>
          </p:nvSpPr>
          <p:spPr>
            <a:xfrm>
              <a:off x="10892117" y="5932548"/>
              <a:ext cx="97715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bg1"/>
                  </a:solidFill>
                </a:rPr>
                <a:t>Default Mode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FE2035E-2BF4-6343-93B5-9BF167EAA749}"/>
                </a:ext>
              </a:extLst>
            </p:cNvPr>
            <p:cNvSpPr txBox="1"/>
            <p:nvPr/>
          </p:nvSpPr>
          <p:spPr>
            <a:xfrm>
              <a:off x="10892116" y="6119763"/>
              <a:ext cx="110265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bg1"/>
                  </a:solidFill>
                </a:rPr>
                <a:t>Configured mode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EF4C09E-18C1-E046-9D6E-3615744B4104}"/>
                </a:ext>
              </a:extLst>
            </p:cNvPr>
            <p:cNvSpPr txBox="1"/>
            <p:nvPr/>
          </p:nvSpPr>
          <p:spPr>
            <a:xfrm>
              <a:off x="10892115" y="6290092"/>
              <a:ext cx="110265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bg1"/>
                  </a:solidFill>
                </a:rPr>
                <a:t>Extensions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E3F691F-4201-4842-B533-9AC502682A9D}"/>
                </a:ext>
              </a:extLst>
            </p:cNvPr>
            <p:cNvSpPr/>
            <p:nvPr/>
          </p:nvSpPr>
          <p:spPr>
            <a:xfrm>
              <a:off x="10471207" y="6479916"/>
              <a:ext cx="420907" cy="17032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D03ED30-78A2-A54E-B457-FC2FDC326055}"/>
                </a:ext>
              </a:extLst>
            </p:cNvPr>
            <p:cNvSpPr txBox="1"/>
            <p:nvPr/>
          </p:nvSpPr>
          <p:spPr>
            <a:xfrm>
              <a:off x="10892113" y="6458240"/>
              <a:ext cx="110265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bg1"/>
                  </a:solidFill>
                </a:rPr>
                <a:t>Configuration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6859D2C5-8E32-EB4E-BFA4-C60BA36797C4}"/>
              </a:ext>
            </a:extLst>
          </p:cNvPr>
          <p:cNvGrpSpPr/>
          <p:nvPr/>
        </p:nvGrpSpPr>
        <p:grpSpPr>
          <a:xfrm>
            <a:off x="1085625" y="3573353"/>
            <a:ext cx="9385585" cy="3085847"/>
            <a:chOff x="1085625" y="3573353"/>
            <a:chExt cx="9385585" cy="308584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AE5C1E7-FA15-6D43-80DF-B99C69108766}"/>
                </a:ext>
              </a:extLst>
            </p:cNvPr>
            <p:cNvSpPr/>
            <p:nvPr/>
          </p:nvSpPr>
          <p:spPr>
            <a:xfrm>
              <a:off x="2945473" y="3573353"/>
              <a:ext cx="1145309" cy="1163782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Helper Mode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C3DD5781-177E-6B4C-8232-CAAA10B8721D}"/>
                </a:ext>
              </a:extLst>
            </p:cNvPr>
            <p:cNvSpPr/>
            <p:nvPr/>
          </p:nvSpPr>
          <p:spPr>
            <a:xfrm>
              <a:off x="7577509" y="3573353"/>
              <a:ext cx="1145309" cy="116378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Restart Mode</a:t>
              </a:r>
            </a:p>
          </p:txBody>
        </p:sp>
        <p:sp>
          <p:nvSpPr>
            <p:cNvPr id="6" name="Left Bracket 5">
              <a:extLst>
                <a:ext uri="{FF2B5EF4-FFF2-40B4-BE49-F238E27FC236}">
                  <a16:creationId xmlns:a16="http://schemas.microsoft.com/office/drawing/2014/main" id="{3F4FB726-0226-064E-8A67-9002DD92D1CB}"/>
                </a:ext>
              </a:extLst>
            </p:cNvPr>
            <p:cNvSpPr/>
            <p:nvPr/>
          </p:nvSpPr>
          <p:spPr>
            <a:xfrm rot="5400000">
              <a:off x="5814917" y="2096518"/>
              <a:ext cx="162560" cy="3852152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Left Bracket 6">
              <a:extLst>
                <a:ext uri="{FF2B5EF4-FFF2-40B4-BE49-F238E27FC236}">
                  <a16:creationId xmlns:a16="http://schemas.microsoft.com/office/drawing/2014/main" id="{F99D11DC-55EE-9442-B154-737FA76F14B1}"/>
                </a:ext>
              </a:extLst>
            </p:cNvPr>
            <p:cNvSpPr/>
            <p:nvPr/>
          </p:nvSpPr>
          <p:spPr>
            <a:xfrm rot="16200000">
              <a:off x="5798753" y="2347159"/>
              <a:ext cx="194887" cy="3852152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34A3C89E-0DA2-CA44-9DEA-177F6911860F}"/>
                </a:ext>
              </a:extLst>
            </p:cNvPr>
            <p:cNvSpPr/>
            <p:nvPr/>
          </p:nvSpPr>
          <p:spPr>
            <a:xfrm>
              <a:off x="4100824" y="3868916"/>
              <a:ext cx="1219162" cy="19837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</a:rPr>
                <a:t>“</a:t>
              </a:r>
              <a:r>
                <a:rPr lang="en-US" sz="900" dirty="0" err="1">
                  <a:solidFill>
                    <a:schemeClr val="tx1"/>
                  </a:solidFill>
                </a:rPr>
                <a:t>bgp</a:t>
              </a:r>
              <a:r>
                <a:rPr lang="en-US" sz="900" dirty="0">
                  <a:solidFill>
                    <a:schemeClr val="tx1"/>
                  </a:solidFill>
                </a:rPr>
                <a:t> graceful-restart”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F5F255A-8214-5747-A618-7D399B2AB546}"/>
                </a:ext>
              </a:extLst>
            </p:cNvPr>
            <p:cNvSpPr/>
            <p:nvPr/>
          </p:nvSpPr>
          <p:spPr>
            <a:xfrm>
              <a:off x="5950630" y="4209204"/>
              <a:ext cx="1520302" cy="219362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</a:rPr>
                <a:t>“no </a:t>
              </a:r>
              <a:r>
                <a:rPr lang="en-US" sz="900" dirty="0" err="1">
                  <a:solidFill>
                    <a:schemeClr val="tx1"/>
                  </a:solidFill>
                </a:rPr>
                <a:t>bgp</a:t>
              </a:r>
              <a:r>
                <a:rPr lang="en-US" sz="900" dirty="0">
                  <a:solidFill>
                    <a:schemeClr val="tx1"/>
                  </a:solidFill>
                </a:rPr>
                <a:t> graceful-restart”</a:t>
              </a:r>
            </a:p>
          </p:txBody>
        </p:sp>
        <p:sp>
          <p:nvSpPr>
            <p:cNvPr id="3" name="Line Callout 1 (Border and Accent Bar) 2">
              <a:extLst>
                <a:ext uri="{FF2B5EF4-FFF2-40B4-BE49-F238E27FC236}">
                  <a16:creationId xmlns:a16="http://schemas.microsoft.com/office/drawing/2014/main" id="{6E3791B6-1D8E-5941-B6DF-2B9AD20B57C8}"/>
                </a:ext>
              </a:extLst>
            </p:cNvPr>
            <p:cNvSpPr/>
            <p:nvPr/>
          </p:nvSpPr>
          <p:spPr>
            <a:xfrm>
              <a:off x="9147964" y="3667667"/>
              <a:ext cx="1323246" cy="325017"/>
            </a:xfrm>
            <a:prstGeom prst="accentBorderCallout1">
              <a:avLst>
                <a:gd name="adj1" fmla="val 18750"/>
                <a:gd name="adj2" fmla="val -8333"/>
                <a:gd name="adj3" fmla="val 138948"/>
                <a:gd name="adj4" fmla="val -32056"/>
              </a:avLst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>
                  <a:solidFill>
                    <a:schemeClr val="tx1"/>
                  </a:solidFill>
                </a:rPr>
                <a:t>#show running-config</a:t>
              </a:r>
            </a:p>
            <a:p>
              <a:r>
                <a:rPr lang="en-US" sz="1000" dirty="0">
                  <a:solidFill>
                    <a:schemeClr val="tx1"/>
                  </a:solidFill>
                </a:rPr>
                <a:t>! </a:t>
              </a:r>
              <a:r>
                <a:rPr lang="en-US" sz="1000" dirty="0" err="1">
                  <a:solidFill>
                    <a:schemeClr val="tx1"/>
                  </a:solidFill>
                </a:rPr>
                <a:t>bgp</a:t>
              </a:r>
              <a:r>
                <a:rPr lang="en-US" sz="1000" dirty="0">
                  <a:solidFill>
                    <a:schemeClr val="tx1"/>
                  </a:solidFill>
                </a:rPr>
                <a:t> graceful-restart</a:t>
              </a:r>
            </a:p>
          </p:txBody>
        </p:sp>
        <p:sp>
          <p:nvSpPr>
            <p:cNvPr id="11" name="Line Callout 1 (Border and Accent Bar) 10">
              <a:extLst>
                <a:ext uri="{FF2B5EF4-FFF2-40B4-BE49-F238E27FC236}">
                  <a16:creationId xmlns:a16="http://schemas.microsoft.com/office/drawing/2014/main" id="{5F0D9DCA-6248-3048-A27A-542C668779A1}"/>
                </a:ext>
              </a:extLst>
            </p:cNvPr>
            <p:cNvSpPr/>
            <p:nvPr/>
          </p:nvSpPr>
          <p:spPr>
            <a:xfrm>
              <a:off x="1085625" y="3667666"/>
              <a:ext cx="1388959" cy="325017"/>
            </a:xfrm>
            <a:prstGeom prst="accentBorderCallout1">
              <a:avLst>
                <a:gd name="adj1" fmla="val 46332"/>
                <a:gd name="adj2" fmla="val 105483"/>
                <a:gd name="adj3" fmla="val 144465"/>
                <a:gd name="adj4" fmla="val 136637"/>
              </a:avLst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>
                  <a:solidFill>
                    <a:schemeClr val="tx1"/>
                  </a:solidFill>
                </a:rPr>
                <a:t>#show running-config</a:t>
              </a:r>
            </a:p>
            <a:p>
              <a:r>
                <a:rPr lang="en-US" sz="1000" dirty="0">
                  <a:solidFill>
                    <a:schemeClr val="tx1"/>
                  </a:solidFill>
                </a:rPr>
                <a:t>! 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34AB943A-FCE5-424A-99CE-8E18C5C1A2C4}"/>
                </a:ext>
              </a:extLst>
            </p:cNvPr>
            <p:cNvSpPr/>
            <p:nvPr/>
          </p:nvSpPr>
          <p:spPr>
            <a:xfrm>
              <a:off x="5230516" y="5495418"/>
              <a:ext cx="1145309" cy="1163782"/>
            </a:xfrm>
            <a:prstGeom prst="ellipse">
              <a:avLst/>
            </a:prstGeom>
            <a:solidFill>
              <a:srgbClr val="CCEDF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Disable Mode</a:t>
              </a:r>
            </a:p>
          </p:txBody>
        </p:sp>
        <p:sp>
          <p:nvSpPr>
            <p:cNvPr id="27" name="Left Bracket 26">
              <a:extLst>
                <a:ext uri="{FF2B5EF4-FFF2-40B4-BE49-F238E27FC236}">
                  <a16:creationId xmlns:a16="http://schemas.microsoft.com/office/drawing/2014/main" id="{D40C9EFC-2A3E-F043-AA8B-4178F302B493}"/>
                </a:ext>
              </a:extLst>
            </p:cNvPr>
            <p:cNvSpPr/>
            <p:nvPr/>
          </p:nvSpPr>
          <p:spPr>
            <a:xfrm rot="2950432">
              <a:off x="6894753" y="4103214"/>
              <a:ext cx="166572" cy="2120363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Left Bracket 27">
              <a:extLst>
                <a:ext uri="{FF2B5EF4-FFF2-40B4-BE49-F238E27FC236}">
                  <a16:creationId xmlns:a16="http://schemas.microsoft.com/office/drawing/2014/main" id="{6B6669B2-3190-A348-8837-924936162A86}"/>
                </a:ext>
              </a:extLst>
            </p:cNvPr>
            <p:cNvSpPr/>
            <p:nvPr/>
          </p:nvSpPr>
          <p:spPr>
            <a:xfrm rot="13750432">
              <a:off x="7060865" y="4299890"/>
              <a:ext cx="170697" cy="2105367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C4451588-DE73-1D40-BA1A-5D38AA063CCD}"/>
                </a:ext>
              </a:extLst>
            </p:cNvPr>
            <p:cNvSpPr/>
            <p:nvPr/>
          </p:nvSpPr>
          <p:spPr>
            <a:xfrm rot="19150432">
              <a:off x="6804362" y="5010350"/>
              <a:ext cx="1234978" cy="24497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900" dirty="0">
                  <a:solidFill>
                    <a:schemeClr val="tx1"/>
                  </a:solidFill>
                </a:rPr>
                <a:t>“</a:t>
              </a:r>
              <a:r>
                <a:rPr lang="en-US" sz="900" dirty="0" err="1">
                  <a:solidFill>
                    <a:schemeClr val="tx1"/>
                  </a:solidFill>
                </a:rPr>
                <a:t>bgp</a:t>
              </a:r>
              <a:r>
                <a:rPr lang="en-US" sz="900" dirty="0">
                  <a:solidFill>
                    <a:schemeClr val="tx1"/>
                  </a:solidFill>
                </a:rPr>
                <a:t> graceful-restart-disable”</a:t>
              </a:r>
            </a:p>
          </p:txBody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93EDCA7B-26D6-AD4E-B073-F933AB21D807}"/>
                </a:ext>
              </a:extLst>
            </p:cNvPr>
            <p:cNvSpPr/>
            <p:nvPr/>
          </p:nvSpPr>
          <p:spPr>
            <a:xfrm rot="19150432">
              <a:off x="6147836" y="5204785"/>
              <a:ext cx="1033198" cy="26135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900" dirty="0">
                  <a:solidFill>
                    <a:schemeClr val="tx1"/>
                  </a:solidFill>
                </a:rPr>
                <a:t>“</a:t>
              </a:r>
              <a:r>
                <a:rPr lang="en-US" sz="900" dirty="0" err="1">
                  <a:solidFill>
                    <a:schemeClr val="tx1"/>
                  </a:solidFill>
                </a:rPr>
                <a:t>bgp</a:t>
              </a:r>
              <a:r>
                <a:rPr lang="en-US" sz="900" dirty="0">
                  <a:solidFill>
                    <a:schemeClr val="tx1"/>
                  </a:solidFill>
                </a:rPr>
                <a:t> graceful-restart”</a:t>
              </a:r>
            </a:p>
          </p:txBody>
        </p:sp>
        <p:sp>
          <p:nvSpPr>
            <p:cNvPr id="35" name="Line Callout 1 (Border and Accent Bar) 34">
              <a:extLst>
                <a:ext uri="{FF2B5EF4-FFF2-40B4-BE49-F238E27FC236}">
                  <a16:creationId xmlns:a16="http://schemas.microsoft.com/office/drawing/2014/main" id="{948033E0-FCDB-7448-AD91-A4343F302592}"/>
                </a:ext>
              </a:extLst>
            </p:cNvPr>
            <p:cNvSpPr/>
            <p:nvPr/>
          </p:nvSpPr>
          <p:spPr>
            <a:xfrm>
              <a:off x="6957969" y="6091149"/>
              <a:ext cx="1728608" cy="325017"/>
            </a:xfrm>
            <a:prstGeom prst="accentBorderCallout1">
              <a:avLst>
                <a:gd name="adj1" fmla="val 18750"/>
                <a:gd name="adj2" fmla="val -8333"/>
                <a:gd name="adj3" fmla="val 86542"/>
                <a:gd name="adj4" fmla="val -37584"/>
              </a:avLst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>
                  <a:solidFill>
                    <a:schemeClr val="tx1"/>
                  </a:solidFill>
                </a:rPr>
                <a:t>#show running-config</a:t>
              </a:r>
            </a:p>
            <a:p>
              <a:r>
                <a:rPr lang="en-US" sz="1000" dirty="0">
                  <a:solidFill>
                    <a:schemeClr val="tx1"/>
                  </a:solidFill>
                </a:rPr>
                <a:t>! </a:t>
              </a:r>
              <a:r>
                <a:rPr lang="en-US" sz="1000" dirty="0" err="1">
                  <a:solidFill>
                    <a:schemeClr val="tx1"/>
                  </a:solidFill>
                </a:rPr>
                <a:t>bgp</a:t>
              </a:r>
              <a:r>
                <a:rPr lang="en-US" sz="1000" dirty="0">
                  <a:solidFill>
                    <a:schemeClr val="tx1"/>
                  </a:solidFill>
                </a:rPr>
                <a:t> graceful-restart-disable</a:t>
              </a:r>
            </a:p>
          </p:txBody>
        </p:sp>
        <p:sp>
          <p:nvSpPr>
            <p:cNvPr id="36" name="Left Bracket 35">
              <a:extLst>
                <a:ext uri="{FF2B5EF4-FFF2-40B4-BE49-F238E27FC236}">
                  <a16:creationId xmlns:a16="http://schemas.microsoft.com/office/drawing/2014/main" id="{8E10B56A-7573-8A41-80F8-303CACE046DA}"/>
                </a:ext>
              </a:extLst>
            </p:cNvPr>
            <p:cNvSpPr/>
            <p:nvPr/>
          </p:nvSpPr>
          <p:spPr>
            <a:xfrm rot="8215404">
              <a:off x="4569402" y="4141983"/>
              <a:ext cx="166572" cy="2120363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Left Bracket 36">
              <a:extLst>
                <a:ext uri="{FF2B5EF4-FFF2-40B4-BE49-F238E27FC236}">
                  <a16:creationId xmlns:a16="http://schemas.microsoft.com/office/drawing/2014/main" id="{C0EFC7A2-0FD4-2145-80BC-26776FC7DAE3}"/>
                </a:ext>
              </a:extLst>
            </p:cNvPr>
            <p:cNvSpPr/>
            <p:nvPr/>
          </p:nvSpPr>
          <p:spPr>
            <a:xfrm rot="19024606">
              <a:off x="4396048" y="4320682"/>
              <a:ext cx="170697" cy="2105367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7660647D-2697-9148-AB39-7B5318A1E091}"/>
                </a:ext>
              </a:extLst>
            </p:cNvPr>
            <p:cNvSpPr/>
            <p:nvPr/>
          </p:nvSpPr>
          <p:spPr>
            <a:xfrm rot="2830840">
              <a:off x="3885549" y="4701573"/>
              <a:ext cx="935480" cy="26601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900" dirty="0">
                  <a:solidFill>
                    <a:schemeClr val="tx1"/>
                  </a:solidFill>
                </a:rPr>
                <a:t>“</a:t>
              </a:r>
              <a:r>
                <a:rPr lang="en-US" sz="900" dirty="0" err="1">
                  <a:solidFill>
                    <a:schemeClr val="tx1"/>
                  </a:solidFill>
                </a:rPr>
                <a:t>bgp</a:t>
              </a:r>
              <a:r>
                <a:rPr lang="en-US" sz="900" dirty="0">
                  <a:solidFill>
                    <a:schemeClr val="tx1"/>
                  </a:solidFill>
                </a:rPr>
                <a:t> graceful-restart-disable”</a:t>
              </a:r>
            </a:p>
          </p:txBody>
        </p:sp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16C4C355-5F5A-6D4E-98AE-0DE58BB04CA1}"/>
                </a:ext>
              </a:extLst>
            </p:cNvPr>
            <p:cNvSpPr/>
            <p:nvPr/>
          </p:nvSpPr>
          <p:spPr>
            <a:xfrm rot="2787276">
              <a:off x="4151254" y="5581561"/>
              <a:ext cx="1089785" cy="29818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900" dirty="0">
                  <a:solidFill>
                    <a:schemeClr val="tx1"/>
                  </a:solidFill>
                </a:rPr>
                <a:t>“no </a:t>
              </a:r>
              <a:r>
                <a:rPr lang="en-US" sz="900" dirty="0" err="1">
                  <a:solidFill>
                    <a:schemeClr val="tx1"/>
                  </a:solidFill>
                </a:rPr>
                <a:t>bgp</a:t>
              </a:r>
              <a:r>
                <a:rPr lang="en-US" sz="900" dirty="0">
                  <a:solidFill>
                    <a:schemeClr val="tx1"/>
                  </a:solidFill>
                </a:rPr>
                <a:t> graceful-restart-disable”</a:t>
              </a:r>
            </a:p>
          </p:txBody>
        </p:sp>
      </p:grpSp>
      <p:sp>
        <p:nvSpPr>
          <p:cNvPr id="42" name="Title 1">
            <a:extLst>
              <a:ext uri="{FF2B5EF4-FFF2-40B4-BE49-F238E27FC236}">
                <a16:creationId xmlns:a16="http://schemas.microsoft.com/office/drawing/2014/main" id="{454AD4C9-8BE5-B649-8122-57F0A60E11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634" y="84258"/>
            <a:ext cx="10515600" cy="415894"/>
          </a:xfrm>
        </p:spPr>
        <p:txBody>
          <a:bodyPr>
            <a:noAutofit/>
          </a:bodyPr>
          <a:lstStyle/>
          <a:p>
            <a:r>
              <a:rPr lang="en-US" sz="3000" u="sng" dirty="0">
                <a:cs typeface="Arial" panose="020B0604020202020204" pitchFamily="34" charset="0"/>
              </a:rPr>
              <a:t>Global CLI Modifications</a:t>
            </a:r>
          </a:p>
        </p:txBody>
      </p:sp>
    </p:spTree>
    <p:extLst>
      <p:ext uri="{BB962C8B-B14F-4D97-AF65-F5344CB8AC3E}">
        <p14:creationId xmlns:p14="http://schemas.microsoft.com/office/powerpoint/2010/main" val="1541813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">
            <a:extLst>
              <a:ext uri="{FF2B5EF4-FFF2-40B4-BE49-F238E27FC236}">
                <a16:creationId xmlns:a16="http://schemas.microsoft.com/office/drawing/2014/main" id="{7D4358C7-7F73-344C-B61F-07CA1E0DDD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40311" y="1440826"/>
            <a:ext cx="13696620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kumimoji="0" lang="en-US" altLang="en-US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1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F3C7579-7323-EC4B-A62A-422784C785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296518"/>
              </p:ext>
            </p:extLst>
          </p:nvPr>
        </p:nvGraphicFramePr>
        <p:xfrm>
          <a:off x="1864623" y="690808"/>
          <a:ext cx="7967479" cy="2437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1480">
                  <a:extLst>
                    <a:ext uri="{9D8B030D-6E8A-4147-A177-3AD203B41FA5}">
                      <a16:colId xmlns:a16="http://schemas.microsoft.com/office/drawing/2014/main" val="2622711858"/>
                    </a:ext>
                  </a:extLst>
                </a:gridCol>
                <a:gridCol w="3220002">
                  <a:extLst>
                    <a:ext uri="{9D8B030D-6E8A-4147-A177-3AD203B41FA5}">
                      <a16:colId xmlns:a16="http://schemas.microsoft.com/office/drawing/2014/main" val="3185641488"/>
                    </a:ext>
                  </a:extLst>
                </a:gridCol>
                <a:gridCol w="1692454">
                  <a:extLst>
                    <a:ext uri="{9D8B030D-6E8A-4147-A177-3AD203B41FA5}">
                      <a16:colId xmlns:a16="http://schemas.microsoft.com/office/drawing/2014/main" val="3555545969"/>
                    </a:ext>
                  </a:extLst>
                </a:gridCol>
                <a:gridCol w="2513543">
                  <a:extLst>
                    <a:ext uri="{9D8B030D-6E8A-4147-A177-3AD203B41FA5}">
                      <a16:colId xmlns:a16="http://schemas.microsoft.com/office/drawing/2014/main" val="631321592"/>
                    </a:ext>
                  </a:extLst>
                </a:gridCol>
              </a:tblGrid>
              <a:tr h="232319">
                <a:tc gridSpan="4"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Peer Commands</a:t>
                      </a: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2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917621"/>
                  </a:ext>
                </a:extLst>
              </a:tr>
              <a:tr h="25761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Code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CLI Command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GR state of system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Running Config</a:t>
                      </a: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1510049"/>
                  </a:ext>
                </a:extLst>
              </a:tr>
              <a:tr h="244848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P0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Inherit Global Mode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6482516"/>
                  </a:ext>
                </a:extLst>
              </a:tr>
              <a:tr h="244848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P1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neighbor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x.x.x.x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Neighbor Restarting Mode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neighbor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x.x.x.x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1868363"/>
                  </a:ext>
                </a:extLst>
              </a:tr>
              <a:tr h="244848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P2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 neighbor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x.x.x.x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Inherit Global Mode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879111"/>
                  </a:ext>
                </a:extLst>
              </a:tr>
              <a:tr h="244848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P3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neighbor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x.x.x.x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graceful-restart-helper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Neighbor Helper Mode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neighbor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x.x.x.x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graceful-restart-helper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9963148"/>
                  </a:ext>
                </a:extLst>
              </a:tr>
              <a:tr h="244848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P4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 neighbor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x.x.x.x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graceful-restart-helper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Inherit Global Mode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1631488"/>
                  </a:ext>
                </a:extLst>
              </a:tr>
              <a:tr h="334347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P5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neighbor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x.x.x.x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graceful-restart-disable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Disable Mode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neighbor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x.x.x.x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graceful-restart-disable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7249509"/>
                  </a:ext>
                </a:extLst>
              </a:tr>
              <a:tr h="244848"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P6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 neighbor </a:t>
                      </a:r>
                      <a:r>
                        <a:rPr lang="en-US" sz="1100" dirty="0" err="1">
                          <a:solidFill>
                            <a:schemeClr val="tx1"/>
                          </a:solidFill>
                        </a:rPr>
                        <a:t>x.x.x.x</a:t>
                      </a:r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 graceful-restart-disable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Inherit Global Mode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dirty="0">
                          <a:solidFill>
                            <a:schemeClr val="tx1"/>
                          </a:solidFill>
                        </a:rPr>
                        <a:t>None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5436289"/>
                  </a:ext>
                </a:extLst>
              </a:tr>
            </a:tbl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2F8B0536-E1D4-3C4E-B865-2530FB9FCA55}"/>
              </a:ext>
            </a:extLst>
          </p:cNvPr>
          <p:cNvGrpSpPr/>
          <p:nvPr/>
        </p:nvGrpSpPr>
        <p:grpSpPr>
          <a:xfrm>
            <a:off x="10302829" y="2276282"/>
            <a:ext cx="1577429" cy="809029"/>
            <a:chOff x="10417346" y="5707482"/>
            <a:chExt cx="1577429" cy="809029"/>
          </a:xfrm>
        </p:grpSpPr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59A41920-1698-2749-9511-EE0FA5F538D6}"/>
                </a:ext>
              </a:extLst>
            </p:cNvPr>
            <p:cNvSpPr/>
            <p:nvPr/>
          </p:nvSpPr>
          <p:spPr>
            <a:xfrm>
              <a:off x="10417346" y="5707482"/>
              <a:ext cx="1577428" cy="809029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5D8BF649-A4B5-B145-8924-5EA5E4CAD173}"/>
                </a:ext>
              </a:extLst>
            </p:cNvPr>
            <p:cNvSpPr txBox="1"/>
            <p:nvPr/>
          </p:nvSpPr>
          <p:spPr>
            <a:xfrm>
              <a:off x="10553224" y="5707482"/>
              <a:ext cx="97715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>
                  <a:solidFill>
                    <a:schemeClr val="bg1"/>
                  </a:solidFill>
                </a:rPr>
                <a:t>Legends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BCC0375-0871-1840-A1C8-C024EE127ECF}"/>
                </a:ext>
              </a:extLst>
            </p:cNvPr>
            <p:cNvSpPr/>
            <p:nvPr/>
          </p:nvSpPr>
          <p:spPr>
            <a:xfrm>
              <a:off x="10471210" y="5970494"/>
              <a:ext cx="420907" cy="170329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EAD3A04E-F605-3948-AFB0-C450F7E40664}"/>
                </a:ext>
              </a:extLst>
            </p:cNvPr>
            <p:cNvSpPr/>
            <p:nvPr/>
          </p:nvSpPr>
          <p:spPr>
            <a:xfrm>
              <a:off x="10471210" y="6140823"/>
              <a:ext cx="420907" cy="170329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18337813-F199-7549-89CA-9EE0CDD8D6A2}"/>
                </a:ext>
              </a:extLst>
            </p:cNvPr>
            <p:cNvSpPr txBox="1"/>
            <p:nvPr/>
          </p:nvSpPr>
          <p:spPr>
            <a:xfrm>
              <a:off x="10892117" y="5932548"/>
              <a:ext cx="977154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bg1"/>
                  </a:solidFill>
                </a:rPr>
                <a:t>Default Mode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EFE2035E-2BF4-6343-93B5-9BF167EAA749}"/>
                </a:ext>
              </a:extLst>
            </p:cNvPr>
            <p:cNvSpPr txBox="1"/>
            <p:nvPr/>
          </p:nvSpPr>
          <p:spPr>
            <a:xfrm>
              <a:off x="10892116" y="6119763"/>
              <a:ext cx="110265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bg1"/>
                  </a:solidFill>
                </a:rPr>
                <a:t>Configured mode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FE3F691F-4201-4842-B533-9AC502682A9D}"/>
                </a:ext>
              </a:extLst>
            </p:cNvPr>
            <p:cNvSpPr/>
            <p:nvPr/>
          </p:nvSpPr>
          <p:spPr>
            <a:xfrm>
              <a:off x="10471207" y="6309581"/>
              <a:ext cx="420907" cy="17032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4D03ED30-78A2-A54E-B457-FC2FDC326055}"/>
                </a:ext>
              </a:extLst>
            </p:cNvPr>
            <p:cNvSpPr txBox="1"/>
            <p:nvPr/>
          </p:nvSpPr>
          <p:spPr>
            <a:xfrm>
              <a:off x="10892115" y="6270290"/>
              <a:ext cx="1102659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>
                  <a:solidFill>
                    <a:schemeClr val="bg1"/>
                  </a:solidFill>
                </a:rPr>
                <a:t>Configuration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2B17F6D5-45EC-954A-B927-4DAD9BAEFBDD}"/>
              </a:ext>
            </a:extLst>
          </p:cNvPr>
          <p:cNvGrpSpPr/>
          <p:nvPr/>
        </p:nvGrpSpPr>
        <p:grpSpPr>
          <a:xfrm>
            <a:off x="439310" y="3317507"/>
            <a:ext cx="11152700" cy="3454977"/>
            <a:chOff x="242085" y="3268552"/>
            <a:chExt cx="11288295" cy="3368997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0AE5C1E7-FA15-6D43-80DF-B99C69108766}"/>
                </a:ext>
              </a:extLst>
            </p:cNvPr>
            <p:cNvSpPr/>
            <p:nvPr/>
          </p:nvSpPr>
          <p:spPr>
            <a:xfrm>
              <a:off x="2945473" y="3268552"/>
              <a:ext cx="1145309" cy="1163782"/>
            </a:xfrm>
            <a:prstGeom prst="ellipse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Inherit Global Mode</a:t>
              </a: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C3DD5781-177E-6B4C-8232-CAAA10B8721D}"/>
                </a:ext>
              </a:extLst>
            </p:cNvPr>
            <p:cNvSpPr/>
            <p:nvPr/>
          </p:nvSpPr>
          <p:spPr>
            <a:xfrm>
              <a:off x="7577509" y="3268552"/>
              <a:ext cx="1145309" cy="116378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Restart Mode</a:t>
              </a:r>
            </a:p>
          </p:txBody>
        </p:sp>
        <p:sp>
          <p:nvSpPr>
            <p:cNvPr id="6" name="Left Bracket 5">
              <a:extLst>
                <a:ext uri="{FF2B5EF4-FFF2-40B4-BE49-F238E27FC236}">
                  <a16:creationId xmlns:a16="http://schemas.microsoft.com/office/drawing/2014/main" id="{3F4FB726-0226-064E-8A67-9002DD92D1CB}"/>
                </a:ext>
              </a:extLst>
            </p:cNvPr>
            <p:cNvSpPr/>
            <p:nvPr/>
          </p:nvSpPr>
          <p:spPr>
            <a:xfrm rot="5400000">
              <a:off x="5814917" y="1762940"/>
              <a:ext cx="162560" cy="3852152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Left Bracket 6">
              <a:extLst>
                <a:ext uri="{FF2B5EF4-FFF2-40B4-BE49-F238E27FC236}">
                  <a16:creationId xmlns:a16="http://schemas.microsoft.com/office/drawing/2014/main" id="{F99D11DC-55EE-9442-B154-737FA76F14B1}"/>
                </a:ext>
              </a:extLst>
            </p:cNvPr>
            <p:cNvSpPr/>
            <p:nvPr/>
          </p:nvSpPr>
          <p:spPr>
            <a:xfrm rot="16200000">
              <a:off x="5798753" y="2021810"/>
              <a:ext cx="194887" cy="3852152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34A3C89E-0DA2-CA44-9DEA-177F6911860F}"/>
                </a:ext>
              </a:extLst>
            </p:cNvPr>
            <p:cNvSpPr/>
            <p:nvPr/>
          </p:nvSpPr>
          <p:spPr>
            <a:xfrm>
              <a:off x="4115868" y="3568722"/>
              <a:ext cx="1318182" cy="25457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>
                  <a:solidFill>
                    <a:schemeClr val="tx1"/>
                  </a:solidFill>
                </a:rPr>
                <a:t>“neighbor </a:t>
              </a:r>
              <a:r>
                <a:rPr lang="en-US" sz="900" dirty="0" err="1">
                  <a:solidFill>
                    <a:schemeClr val="tx1"/>
                  </a:solidFill>
                </a:rPr>
                <a:t>x.x.x.x</a:t>
              </a:r>
              <a:r>
                <a:rPr lang="en-US" sz="900" dirty="0">
                  <a:solidFill>
                    <a:schemeClr val="tx1"/>
                  </a:solidFill>
                </a:rPr>
                <a:t> </a:t>
              </a:r>
              <a:r>
                <a:rPr lang="en-US" sz="900" dirty="0" err="1">
                  <a:solidFill>
                    <a:schemeClr val="tx1"/>
                  </a:solidFill>
                </a:rPr>
                <a:t>bgp</a:t>
              </a:r>
              <a:r>
                <a:rPr lang="en-US" sz="900" dirty="0">
                  <a:solidFill>
                    <a:schemeClr val="tx1"/>
                  </a:solidFill>
                </a:rPr>
                <a:t> graceful-restart”</a:t>
              </a: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CF5F255A-8214-5747-A618-7D399B2AB546}"/>
                </a:ext>
              </a:extLst>
            </p:cNvPr>
            <p:cNvSpPr/>
            <p:nvPr/>
          </p:nvSpPr>
          <p:spPr>
            <a:xfrm>
              <a:off x="6041460" y="3849939"/>
              <a:ext cx="1478801" cy="26753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900" dirty="0">
                  <a:solidFill>
                    <a:schemeClr val="tx1"/>
                  </a:solidFill>
                </a:rPr>
                <a:t>“no neighbor </a:t>
              </a:r>
              <a:r>
                <a:rPr lang="en-US" sz="900" dirty="0" err="1">
                  <a:solidFill>
                    <a:schemeClr val="tx1"/>
                  </a:solidFill>
                </a:rPr>
                <a:t>x.x.x.x</a:t>
              </a:r>
              <a:r>
                <a:rPr lang="en-US" sz="900" dirty="0">
                  <a:solidFill>
                    <a:schemeClr val="tx1"/>
                  </a:solidFill>
                </a:rPr>
                <a:t> </a:t>
              </a:r>
              <a:r>
                <a:rPr lang="en-US" sz="900" dirty="0" err="1">
                  <a:solidFill>
                    <a:schemeClr val="tx1"/>
                  </a:solidFill>
                </a:rPr>
                <a:t>bgp</a:t>
              </a:r>
              <a:r>
                <a:rPr lang="en-US" sz="900" dirty="0">
                  <a:solidFill>
                    <a:schemeClr val="tx1"/>
                  </a:solidFill>
                </a:rPr>
                <a:t> graceful-restart”</a:t>
              </a:r>
            </a:p>
          </p:txBody>
        </p:sp>
        <p:sp>
          <p:nvSpPr>
            <p:cNvPr id="3" name="Line Callout 1 (Border and Accent Bar) 2">
              <a:extLst>
                <a:ext uri="{FF2B5EF4-FFF2-40B4-BE49-F238E27FC236}">
                  <a16:creationId xmlns:a16="http://schemas.microsoft.com/office/drawing/2014/main" id="{6E3791B6-1D8E-5941-B6DF-2B9AD20B57C8}"/>
                </a:ext>
              </a:extLst>
            </p:cNvPr>
            <p:cNvSpPr/>
            <p:nvPr/>
          </p:nvSpPr>
          <p:spPr>
            <a:xfrm>
              <a:off x="9147964" y="3362866"/>
              <a:ext cx="2161036" cy="325017"/>
            </a:xfrm>
            <a:prstGeom prst="accentBorderCallout1">
              <a:avLst>
                <a:gd name="adj1" fmla="val 18750"/>
                <a:gd name="adj2" fmla="val -8333"/>
                <a:gd name="adj3" fmla="val 105850"/>
                <a:gd name="adj4" fmla="val -20441"/>
              </a:avLst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>
                  <a:solidFill>
                    <a:schemeClr val="tx1"/>
                  </a:solidFill>
                </a:rPr>
                <a:t>#show running-config</a:t>
              </a:r>
            </a:p>
            <a:p>
              <a:r>
                <a:rPr lang="en-US" sz="1000" dirty="0">
                  <a:solidFill>
                    <a:schemeClr val="tx1"/>
                  </a:solidFill>
                </a:rPr>
                <a:t>! neighbor </a:t>
              </a:r>
              <a:r>
                <a:rPr lang="en-US" sz="1000" dirty="0" err="1">
                  <a:solidFill>
                    <a:schemeClr val="tx1"/>
                  </a:solidFill>
                </a:rPr>
                <a:t>x.x.x.x</a:t>
              </a:r>
              <a:r>
                <a:rPr lang="en-US" sz="1000" dirty="0">
                  <a:solidFill>
                    <a:schemeClr val="tx1"/>
                  </a:solidFill>
                </a:rPr>
                <a:t> </a:t>
              </a:r>
              <a:r>
                <a:rPr lang="en-US" sz="1000" dirty="0" err="1">
                  <a:solidFill>
                    <a:schemeClr val="tx1"/>
                  </a:solidFill>
                </a:rPr>
                <a:t>bgp</a:t>
              </a:r>
              <a:r>
                <a:rPr lang="en-US" sz="1000" dirty="0">
                  <a:solidFill>
                    <a:schemeClr val="tx1"/>
                  </a:solidFill>
                </a:rPr>
                <a:t> graceful-restart</a:t>
              </a:r>
            </a:p>
          </p:txBody>
        </p:sp>
        <p:sp>
          <p:nvSpPr>
            <p:cNvPr id="11" name="Line Callout 1 (Border and Accent Bar) 10">
              <a:extLst>
                <a:ext uri="{FF2B5EF4-FFF2-40B4-BE49-F238E27FC236}">
                  <a16:creationId xmlns:a16="http://schemas.microsoft.com/office/drawing/2014/main" id="{5F0D9DCA-6248-3048-A27A-542C668779A1}"/>
                </a:ext>
              </a:extLst>
            </p:cNvPr>
            <p:cNvSpPr/>
            <p:nvPr/>
          </p:nvSpPr>
          <p:spPr>
            <a:xfrm>
              <a:off x="1151338" y="3362865"/>
              <a:ext cx="1323246" cy="325017"/>
            </a:xfrm>
            <a:prstGeom prst="accentBorderCallout1">
              <a:avLst>
                <a:gd name="adj1" fmla="val 46332"/>
                <a:gd name="adj2" fmla="val 105483"/>
                <a:gd name="adj3" fmla="val 144465"/>
                <a:gd name="adj4" fmla="val 136637"/>
              </a:avLst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>
                  <a:solidFill>
                    <a:schemeClr val="tx1"/>
                  </a:solidFill>
                </a:rPr>
                <a:t>#show running-config</a:t>
              </a:r>
            </a:p>
            <a:p>
              <a:r>
                <a:rPr lang="en-US" sz="1000" dirty="0">
                  <a:solidFill>
                    <a:schemeClr val="tx1"/>
                  </a:solidFill>
                </a:rPr>
                <a:t>! 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34AB943A-FCE5-424A-99CE-8E18C5C1A2C4}"/>
                </a:ext>
              </a:extLst>
            </p:cNvPr>
            <p:cNvSpPr/>
            <p:nvPr/>
          </p:nvSpPr>
          <p:spPr>
            <a:xfrm>
              <a:off x="7577509" y="5473767"/>
              <a:ext cx="1145309" cy="116378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Helper Mode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FA813E2B-9A8F-3B4F-9160-F920B570765F}"/>
                </a:ext>
              </a:extLst>
            </p:cNvPr>
            <p:cNvSpPr/>
            <p:nvPr/>
          </p:nvSpPr>
          <p:spPr>
            <a:xfrm>
              <a:off x="2824811" y="5473767"/>
              <a:ext cx="1145309" cy="1163782"/>
            </a:xfrm>
            <a:prstGeom prst="ellipse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>
                  <a:solidFill>
                    <a:schemeClr val="tx1"/>
                  </a:solidFill>
                </a:rPr>
                <a:t>Disable Mode</a:t>
              </a:r>
            </a:p>
          </p:txBody>
        </p:sp>
        <p:sp>
          <p:nvSpPr>
            <p:cNvPr id="40" name="Left Bracket 39">
              <a:extLst>
                <a:ext uri="{FF2B5EF4-FFF2-40B4-BE49-F238E27FC236}">
                  <a16:creationId xmlns:a16="http://schemas.microsoft.com/office/drawing/2014/main" id="{D70256B0-C4F3-BD48-B6F5-D03D22D81046}"/>
                </a:ext>
              </a:extLst>
            </p:cNvPr>
            <p:cNvSpPr/>
            <p:nvPr/>
          </p:nvSpPr>
          <p:spPr>
            <a:xfrm rot="5400000">
              <a:off x="5635622" y="4093233"/>
              <a:ext cx="162560" cy="3852152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Left Bracket 40">
              <a:extLst>
                <a:ext uri="{FF2B5EF4-FFF2-40B4-BE49-F238E27FC236}">
                  <a16:creationId xmlns:a16="http://schemas.microsoft.com/office/drawing/2014/main" id="{8E3E9B29-27E5-F846-A627-89AE9DD1B6A0}"/>
                </a:ext>
              </a:extLst>
            </p:cNvPr>
            <p:cNvSpPr/>
            <p:nvPr/>
          </p:nvSpPr>
          <p:spPr>
            <a:xfrm rot="16200000">
              <a:off x="5619458" y="4332066"/>
              <a:ext cx="194887" cy="3852152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Left Bracket 43">
              <a:extLst>
                <a:ext uri="{FF2B5EF4-FFF2-40B4-BE49-F238E27FC236}">
                  <a16:creationId xmlns:a16="http://schemas.microsoft.com/office/drawing/2014/main" id="{F3A0D0A6-580A-6C47-B80F-50C83F8FE182}"/>
                </a:ext>
              </a:extLst>
            </p:cNvPr>
            <p:cNvSpPr/>
            <p:nvPr/>
          </p:nvSpPr>
          <p:spPr>
            <a:xfrm>
              <a:off x="7969624" y="4258235"/>
              <a:ext cx="206187" cy="1371600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Left Bracket 44">
              <a:extLst>
                <a:ext uri="{FF2B5EF4-FFF2-40B4-BE49-F238E27FC236}">
                  <a16:creationId xmlns:a16="http://schemas.microsoft.com/office/drawing/2014/main" id="{6DF601B8-094B-CD4D-AC1D-5EC2ECD3F48B}"/>
                </a:ext>
              </a:extLst>
            </p:cNvPr>
            <p:cNvSpPr/>
            <p:nvPr/>
          </p:nvSpPr>
          <p:spPr>
            <a:xfrm rot="10800000">
              <a:off x="8201945" y="4258235"/>
              <a:ext cx="185791" cy="1371600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7D887AB2-4EAC-4749-A8BB-5D7555845BDC}"/>
                </a:ext>
              </a:extLst>
            </p:cNvPr>
            <p:cNvSpPr/>
            <p:nvPr/>
          </p:nvSpPr>
          <p:spPr>
            <a:xfrm rot="16200000">
              <a:off x="8003277" y="4591150"/>
              <a:ext cx="965010" cy="41168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900" dirty="0">
                  <a:solidFill>
                    <a:schemeClr val="tx1"/>
                  </a:solidFill>
                </a:rPr>
                <a:t>“neighbor </a:t>
              </a:r>
              <a:r>
                <a:rPr lang="en-US" sz="900" dirty="0" err="1">
                  <a:solidFill>
                    <a:schemeClr val="tx1"/>
                  </a:solidFill>
                </a:rPr>
                <a:t>x.x.x.x</a:t>
              </a:r>
              <a:r>
                <a:rPr lang="en-US" sz="900" dirty="0">
                  <a:solidFill>
                    <a:schemeClr val="tx1"/>
                  </a:solidFill>
                </a:rPr>
                <a:t> graceful-restart-helper”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78232029-5C75-554A-B878-FDB6104693C5}"/>
                </a:ext>
              </a:extLst>
            </p:cNvPr>
            <p:cNvSpPr/>
            <p:nvPr/>
          </p:nvSpPr>
          <p:spPr>
            <a:xfrm rot="16200000">
              <a:off x="7512080" y="4847644"/>
              <a:ext cx="951546" cy="403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900" dirty="0">
                  <a:solidFill>
                    <a:schemeClr val="tx1"/>
                  </a:solidFill>
                </a:rPr>
                <a:t>“neighbor </a:t>
              </a:r>
              <a:r>
                <a:rPr lang="en-US" sz="900" dirty="0" err="1">
                  <a:solidFill>
                    <a:schemeClr val="tx1"/>
                  </a:solidFill>
                </a:rPr>
                <a:t>x.x.x.x</a:t>
              </a:r>
              <a:r>
                <a:rPr lang="en-US" sz="900" dirty="0">
                  <a:solidFill>
                    <a:schemeClr val="tx1"/>
                  </a:solidFill>
                </a:rPr>
                <a:t> </a:t>
              </a:r>
              <a:r>
                <a:rPr lang="en-US" sz="900" dirty="0" err="1">
                  <a:solidFill>
                    <a:schemeClr val="tx1"/>
                  </a:solidFill>
                </a:rPr>
                <a:t>bgp</a:t>
              </a:r>
              <a:r>
                <a:rPr lang="en-US" sz="900" dirty="0">
                  <a:solidFill>
                    <a:schemeClr val="tx1"/>
                  </a:solidFill>
                </a:rPr>
                <a:t> graceful-restart”</a:t>
              </a:r>
            </a:p>
          </p:txBody>
        </p:sp>
        <p:sp>
          <p:nvSpPr>
            <p:cNvPr id="48" name="Line Callout 1 (Border and Accent Bar) 47">
              <a:extLst>
                <a:ext uri="{FF2B5EF4-FFF2-40B4-BE49-F238E27FC236}">
                  <a16:creationId xmlns:a16="http://schemas.microsoft.com/office/drawing/2014/main" id="{F286B155-E1EC-FC44-BCB6-BB8DBCBD3EDF}"/>
                </a:ext>
              </a:extLst>
            </p:cNvPr>
            <p:cNvSpPr/>
            <p:nvPr/>
          </p:nvSpPr>
          <p:spPr>
            <a:xfrm>
              <a:off x="9147964" y="5814261"/>
              <a:ext cx="2382416" cy="286327"/>
            </a:xfrm>
            <a:prstGeom prst="accentBorderCallout1">
              <a:avLst>
                <a:gd name="adj1" fmla="val 18750"/>
                <a:gd name="adj2" fmla="val -8333"/>
                <a:gd name="adj3" fmla="val 93326"/>
                <a:gd name="adj4" fmla="val -17431"/>
              </a:avLst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>
                  <a:solidFill>
                    <a:schemeClr val="tx1"/>
                  </a:solidFill>
                </a:rPr>
                <a:t>#show running-config</a:t>
              </a:r>
            </a:p>
            <a:p>
              <a:r>
                <a:rPr lang="en-US" sz="1000" dirty="0">
                  <a:solidFill>
                    <a:schemeClr val="tx1"/>
                  </a:solidFill>
                </a:rPr>
                <a:t>! neighbor </a:t>
              </a:r>
              <a:r>
                <a:rPr lang="en-US" sz="1000" dirty="0" err="1">
                  <a:solidFill>
                    <a:schemeClr val="tx1"/>
                  </a:solidFill>
                </a:rPr>
                <a:t>x.x.x.x</a:t>
              </a:r>
              <a:r>
                <a:rPr lang="en-US" sz="1000" dirty="0">
                  <a:solidFill>
                    <a:schemeClr val="tx1"/>
                  </a:solidFill>
                </a:rPr>
                <a:t> graceful-restart-helper</a:t>
              </a:r>
            </a:p>
          </p:txBody>
        </p:sp>
        <p:sp>
          <p:nvSpPr>
            <p:cNvPr id="49" name="Left Bracket 48">
              <a:extLst>
                <a:ext uri="{FF2B5EF4-FFF2-40B4-BE49-F238E27FC236}">
                  <a16:creationId xmlns:a16="http://schemas.microsoft.com/office/drawing/2014/main" id="{943190B1-46A0-A449-8E33-190AB47BD9C9}"/>
                </a:ext>
              </a:extLst>
            </p:cNvPr>
            <p:cNvSpPr/>
            <p:nvPr/>
          </p:nvSpPr>
          <p:spPr>
            <a:xfrm>
              <a:off x="3223745" y="4278207"/>
              <a:ext cx="206187" cy="1371600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Left Bracket 49">
              <a:extLst>
                <a:ext uri="{FF2B5EF4-FFF2-40B4-BE49-F238E27FC236}">
                  <a16:creationId xmlns:a16="http://schemas.microsoft.com/office/drawing/2014/main" id="{31F27D56-186E-654A-817C-BE1F461C6FD1}"/>
                </a:ext>
              </a:extLst>
            </p:cNvPr>
            <p:cNvSpPr/>
            <p:nvPr/>
          </p:nvSpPr>
          <p:spPr>
            <a:xfrm rot="10800000">
              <a:off x="3487262" y="4278207"/>
              <a:ext cx="185791" cy="1371600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3431FD4-63C9-384F-A970-C95D97C5BA2B}"/>
                </a:ext>
              </a:extLst>
            </p:cNvPr>
            <p:cNvSpPr/>
            <p:nvPr/>
          </p:nvSpPr>
          <p:spPr>
            <a:xfrm rot="16200000">
              <a:off x="3220926" y="4638562"/>
              <a:ext cx="965010" cy="41168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defRPr/>
              </a:pPr>
              <a:r>
                <a:rPr lang="en-US" sz="900" dirty="0">
                  <a:solidFill>
                    <a:schemeClr val="tx1"/>
                  </a:solidFill>
                </a:rPr>
                <a:t>“neighbor </a:t>
              </a:r>
              <a:r>
                <a:rPr lang="en-US" sz="900" dirty="0" err="1">
                  <a:solidFill>
                    <a:schemeClr val="tx1"/>
                  </a:solidFill>
                </a:rPr>
                <a:t>x.x.x.x</a:t>
              </a:r>
              <a:r>
                <a:rPr lang="en-US" sz="900" dirty="0">
                  <a:solidFill>
                    <a:schemeClr val="tx1"/>
                  </a:solidFill>
                </a:rPr>
                <a:t> graceful-restart-disable”</a:t>
              </a:r>
            </a:p>
          </p:txBody>
        </p:sp>
        <p:sp>
          <p:nvSpPr>
            <p:cNvPr id="52" name="Rectangle 51">
              <a:extLst>
                <a:ext uri="{FF2B5EF4-FFF2-40B4-BE49-F238E27FC236}">
                  <a16:creationId xmlns:a16="http://schemas.microsoft.com/office/drawing/2014/main" id="{C9FF5BBC-8E3C-244E-A9E3-7F08550402DE}"/>
                </a:ext>
              </a:extLst>
            </p:cNvPr>
            <p:cNvSpPr/>
            <p:nvPr/>
          </p:nvSpPr>
          <p:spPr>
            <a:xfrm rot="16200000">
              <a:off x="2766752" y="4870864"/>
              <a:ext cx="951546" cy="403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defRPr/>
              </a:pPr>
              <a:r>
                <a:rPr lang="en-US" sz="900" dirty="0">
                  <a:solidFill>
                    <a:schemeClr val="tx1"/>
                  </a:solidFill>
                </a:rPr>
                <a:t>“no neighbor </a:t>
              </a:r>
              <a:r>
                <a:rPr lang="en-US" sz="900" dirty="0" err="1">
                  <a:solidFill>
                    <a:schemeClr val="tx1"/>
                  </a:solidFill>
                </a:rPr>
                <a:t>x.x.x.x</a:t>
              </a:r>
              <a:r>
                <a:rPr lang="en-US" sz="900" dirty="0">
                  <a:solidFill>
                    <a:schemeClr val="tx1"/>
                  </a:solidFill>
                </a:rPr>
                <a:t> graceful-restart-disable”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82A154E3-5214-FF40-A384-5960BACB2F0D}"/>
                </a:ext>
              </a:extLst>
            </p:cNvPr>
            <p:cNvSpPr/>
            <p:nvPr/>
          </p:nvSpPr>
          <p:spPr>
            <a:xfrm>
              <a:off x="4112123" y="5828085"/>
              <a:ext cx="1412753" cy="264023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900" dirty="0">
                  <a:solidFill>
                    <a:schemeClr val="tx1"/>
                  </a:solidFill>
                </a:rPr>
                <a:t>“neighbor </a:t>
              </a:r>
              <a:r>
                <a:rPr lang="en-US" sz="900" dirty="0" err="1">
                  <a:solidFill>
                    <a:schemeClr val="tx1"/>
                  </a:solidFill>
                </a:rPr>
                <a:t>x.x.x.x</a:t>
              </a:r>
              <a:r>
                <a:rPr lang="en-US" sz="900" dirty="0">
                  <a:solidFill>
                    <a:schemeClr val="tx1"/>
                  </a:solidFill>
                </a:rPr>
                <a:t> </a:t>
              </a:r>
              <a:r>
                <a:rPr lang="en-US" sz="900" dirty="0" err="1">
                  <a:solidFill>
                    <a:schemeClr val="tx1"/>
                  </a:solidFill>
                </a:rPr>
                <a:t>bgp</a:t>
              </a:r>
              <a:r>
                <a:rPr lang="en-US" sz="900" dirty="0">
                  <a:solidFill>
                    <a:schemeClr val="tx1"/>
                  </a:solidFill>
                </a:rPr>
                <a:t> graceful-restart-helper”</a:t>
              </a:r>
            </a:p>
          </p:txBody>
        </p:sp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364B9112-C65D-5245-AF9E-541812C8F45A}"/>
                </a:ext>
              </a:extLst>
            </p:cNvPr>
            <p:cNvSpPr/>
            <p:nvPr/>
          </p:nvSpPr>
          <p:spPr>
            <a:xfrm>
              <a:off x="6127657" y="6167735"/>
              <a:ext cx="1370161" cy="28056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defRPr/>
              </a:pPr>
              <a:r>
                <a:rPr lang="en-US" sz="900" dirty="0">
                  <a:solidFill>
                    <a:schemeClr val="tx1"/>
                  </a:solidFill>
                </a:rPr>
                <a:t>“neighbor </a:t>
              </a:r>
              <a:r>
                <a:rPr lang="en-US" sz="900" dirty="0" err="1">
                  <a:solidFill>
                    <a:schemeClr val="tx1"/>
                  </a:solidFill>
                </a:rPr>
                <a:t>x.x.x.x</a:t>
              </a:r>
              <a:r>
                <a:rPr lang="en-US" sz="900" dirty="0">
                  <a:solidFill>
                    <a:schemeClr val="tx1"/>
                  </a:solidFill>
                </a:rPr>
                <a:t> graceful-restart-disable”</a:t>
              </a:r>
            </a:p>
          </p:txBody>
        </p:sp>
        <p:sp>
          <p:nvSpPr>
            <p:cNvPr id="55" name="Line Callout 1 (Border and Accent Bar) 54">
              <a:extLst>
                <a:ext uri="{FF2B5EF4-FFF2-40B4-BE49-F238E27FC236}">
                  <a16:creationId xmlns:a16="http://schemas.microsoft.com/office/drawing/2014/main" id="{A8F461A9-F215-B04F-A47E-447FC9808AB6}"/>
                </a:ext>
              </a:extLst>
            </p:cNvPr>
            <p:cNvSpPr/>
            <p:nvPr/>
          </p:nvSpPr>
          <p:spPr>
            <a:xfrm>
              <a:off x="242085" y="5624052"/>
              <a:ext cx="2343005" cy="425025"/>
            </a:xfrm>
            <a:prstGeom prst="accentBorderCallout1">
              <a:avLst>
                <a:gd name="adj1" fmla="val 46332"/>
                <a:gd name="adj2" fmla="val 105483"/>
                <a:gd name="adj3" fmla="val 85407"/>
                <a:gd name="adj4" fmla="val 109854"/>
              </a:avLst>
            </a:prstGeom>
            <a:solidFill>
              <a:schemeClr val="bg2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000" dirty="0">
                  <a:solidFill>
                    <a:schemeClr val="tx1"/>
                  </a:solidFill>
                </a:rPr>
                <a:t>#show running-config</a:t>
              </a:r>
            </a:p>
            <a:p>
              <a:r>
                <a:rPr lang="en-US" sz="1000" dirty="0">
                  <a:solidFill>
                    <a:schemeClr val="tx1"/>
                  </a:solidFill>
                </a:rPr>
                <a:t>! neighbor </a:t>
              </a:r>
              <a:r>
                <a:rPr lang="en-US" sz="1000" dirty="0" err="1">
                  <a:solidFill>
                    <a:schemeClr val="tx1"/>
                  </a:solidFill>
                </a:rPr>
                <a:t>x.x.x.x</a:t>
              </a:r>
              <a:r>
                <a:rPr lang="en-US" sz="1000" dirty="0">
                  <a:solidFill>
                    <a:schemeClr val="tx1"/>
                  </a:solidFill>
                </a:rPr>
                <a:t> graceful-restart-disable</a:t>
              </a:r>
            </a:p>
          </p:txBody>
        </p:sp>
        <p:sp>
          <p:nvSpPr>
            <p:cNvPr id="56" name="Left Bracket 55">
              <a:extLst>
                <a:ext uri="{FF2B5EF4-FFF2-40B4-BE49-F238E27FC236}">
                  <a16:creationId xmlns:a16="http://schemas.microsoft.com/office/drawing/2014/main" id="{178023BC-6204-1D4E-AD5A-52E982618BAA}"/>
                </a:ext>
              </a:extLst>
            </p:cNvPr>
            <p:cNvSpPr/>
            <p:nvPr/>
          </p:nvSpPr>
          <p:spPr>
            <a:xfrm rot="6668597">
              <a:off x="5810565" y="2763515"/>
              <a:ext cx="156519" cy="4260659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Left Bracket 56">
              <a:extLst>
                <a:ext uri="{FF2B5EF4-FFF2-40B4-BE49-F238E27FC236}">
                  <a16:creationId xmlns:a16="http://schemas.microsoft.com/office/drawing/2014/main" id="{B6FE267F-719C-4348-B3BD-ECE5BF17FF61}"/>
                </a:ext>
              </a:extLst>
            </p:cNvPr>
            <p:cNvSpPr/>
            <p:nvPr/>
          </p:nvSpPr>
          <p:spPr>
            <a:xfrm rot="17466586">
              <a:off x="5717490" y="2988609"/>
              <a:ext cx="156519" cy="4260659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Left Bracket 59">
              <a:extLst>
                <a:ext uri="{FF2B5EF4-FFF2-40B4-BE49-F238E27FC236}">
                  <a16:creationId xmlns:a16="http://schemas.microsoft.com/office/drawing/2014/main" id="{3481ABAF-55A7-B64B-BBFA-A29BC359754F}"/>
                </a:ext>
              </a:extLst>
            </p:cNvPr>
            <p:cNvSpPr/>
            <p:nvPr/>
          </p:nvSpPr>
          <p:spPr>
            <a:xfrm rot="4099316">
              <a:off x="5666064" y="2765302"/>
              <a:ext cx="158449" cy="4340275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Left Bracket 60">
              <a:extLst>
                <a:ext uri="{FF2B5EF4-FFF2-40B4-BE49-F238E27FC236}">
                  <a16:creationId xmlns:a16="http://schemas.microsoft.com/office/drawing/2014/main" id="{034222C7-8918-3D4A-AD58-D37FA7BE9B08}"/>
                </a:ext>
              </a:extLst>
            </p:cNvPr>
            <p:cNvSpPr/>
            <p:nvPr/>
          </p:nvSpPr>
          <p:spPr>
            <a:xfrm rot="14883392">
              <a:off x="5753678" y="2939164"/>
              <a:ext cx="158449" cy="4340275"/>
            </a:xfrm>
            <a:prstGeom prst="leftBracket">
              <a:avLst/>
            </a:prstGeom>
            <a:ln w="12700">
              <a:solidFill>
                <a:schemeClr val="tx1"/>
              </a:solidFill>
              <a:headEnd type="none"/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591D0A3-B324-794D-843B-B2E518678996}"/>
                </a:ext>
              </a:extLst>
            </p:cNvPr>
            <p:cNvSpPr/>
            <p:nvPr/>
          </p:nvSpPr>
          <p:spPr>
            <a:xfrm rot="1231725">
              <a:off x="4152827" y="4320759"/>
              <a:ext cx="1344278" cy="31940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900" dirty="0">
                  <a:solidFill>
                    <a:schemeClr val="tx1"/>
                  </a:solidFill>
                </a:rPr>
                <a:t>“neighbor </a:t>
              </a:r>
              <a:r>
                <a:rPr lang="en-US" sz="900" dirty="0" err="1">
                  <a:solidFill>
                    <a:schemeClr val="tx1"/>
                  </a:solidFill>
                </a:rPr>
                <a:t>x.x.x.x</a:t>
              </a:r>
              <a:r>
                <a:rPr lang="en-US" sz="900" dirty="0">
                  <a:solidFill>
                    <a:schemeClr val="tx1"/>
                  </a:solidFill>
                </a:rPr>
                <a:t> graceful-restart-helper”</a:t>
              </a:r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A1E50C84-5960-AB4E-8080-0ADF9DEDD3BD}"/>
                </a:ext>
              </a:extLst>
            </p:cNvPr>
            <p:cNvSpPr/>
            <p:nvPr/>
          </p:nvSpPr>
          <p:spPr>
            <a:xfrm rot="1231725">
              <a:off x="6099047" y="5428338"/>
              <a:ext cx="1418037" cy="270121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900" dirty="0">
                  <a:solidFill>
                    <a:schemeClr val="tx1"/>
                  </a:solidFill>
                </a:rPr>
                <a:t>“no neighbor </a:t>
              </a:r>
              <a:r>
                <a:rPr lang="en-US" sz="900" dirty="0" err="1">
                  <a:solidFill>
                    <a:schemeClr val="tx1"/>
                  </a:solidFill>
                </a:rPr>
                <a:t>x.x.x.x</a:t>
              </a:r>
              <a:r>
                <a:rPr lang="en-US" sz="900" dirty="0">
                  <a:solidFill>
                    <a:schemeClr val="tx1"/>
                  </a:solidFill>
                </a:rPr>
                <a:t> graceful-restart-helper”</a:t>
              </a:r>
            </a:p>
          </p:txBody>
        </p:sp>
        <p:sp>
          <p:nvSpPr>
            <p:cNvPr id="63" name="Rectangle 62">
              <a:extLst>
                <a:ext uri="{FF2B5EF4-FFF2-40B4-BE49-F238E27FC236}">
                  <a16:creationId xmlns:a16="http://schemas.microsoft.com/office/drawing/2014/main" id="{9FBEFC86-0BA9-6E40-A4B4-7A18D035BADF}"/>
                </a:ext>
              </a:extLst>
            </p:cNvPr>
            <p:cNvSpPr/>
            <p:nvPr/>
          </p:nvSpPr>
          <p:spPr>
            <a:xfrm rot="20266375">
              <a:off x="3912618" y="5183107"/>
              <a:ext cx="1263730" cy="305116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900" dirty="0">
                  <a:solidFill>
                    <a:schemeClr val="tx1"/>
                  </a:solidFill>
                </a:rPr>
                <a:t>“neighbor </a:t>
              </a:r>
              <a:r>
                <a:rPr lang="en-US" sz="900" dirty="0" err="1">
                  <a:solidFill>
                    <a:schemeClr val="tx1"/>
                  </a:solidFill>
                </a:rPr>
                <a:t>x.x.x.x</a:t>
              </a:r>
              <a:r>
                <a:rPr lang="en-US" sz="900" dirty="0">
                  <a:solidFill>
                    <a:schemeClr val="tx1"/>
                  </a:solidFill>
                </a:rPr>
                <a:t> </a:t>
              </a:r>
              <a:r>
                <a:rPr lang="en-US" sz="900" dirty="0" err="1">
                  <a:solidFill>
                    <a:schemeClr val="tx1"/>
                  </a:solidFill>
                </a:rPr>
                <a:t>bgp</a:t>
              </a:r>
              <a:r>
                <a:rPr lang="en-US" sz="900" dirty="0">
                  <a:solidFill>
                    <a:schemeClr val="tx1"/>
                  </a:solidFill>
                </a:rPr>
                <a:t> graceful-restart”</a:t>
              </a:r>
            </a:p>
          </p:txBody>
        </p:sp>
        <p:sp>
          <p:nvSpPr>
            <p:cNvPr id="64" name="Rectangle 63">
              <a:extLst>
                <a:ext uri="{FF2B5EF4-FFF2-40B4-BE49-F238E27FC236}">
                  <a16:creationId xmlns:a16="http://schemas.microsoft.com/office/drawing/2014/main" id="{8BA038D3-2BA7-5641-B580-3F2069B56DC9}"/>
                </a:ext>
              </a:extLst>
            </p:cNvPr>
            <p:cNvSpPr/>
            <p:nvPr/>
          </p:nvSpPr>
          <p:spPr>
            <a:xfrm rot="20283588">
              <a:off x="6338055" y="4463802"/>
              <a:ext cx="1383095" cy="31580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>
                <a:defRPr/>
              </a:pPr>
              <a:r>
                <a:rPr lang="en-US" sz="900" dirty="0">
                  <a:solidFill>
                    <a:schemeClr val="tx1"/>
                  </a:solidFill>
                </a:rPr>
                <a:t>“neighbor </a:t>
              </a:r>
              <a:r>
                <a:rPr lang="en-US" sz="900" dirty="0" err="1">
                  <a:solidFill>
                    <a:schemeClr val="tx1"/>
                  </a:solidFill>
                </a:rPr>
                <a:t>x.x.x.x</a:t>
              </a:r>
              <a:r>
                <a:rPr lang="en-US" sz="900" dirty="0">
                  <a:solidFill>
                    <a:schemeClr val="tx1"/>
                  </a:solidFill>
                </a:rPr>
                <a:t> graceful-restart-disable”</a:t>
              </a:r>
            </a:p>
          </p:txBody>
        </p:sp>
      </p:grpSp>
      <p:sp>
        <p:nvSpPr>
          <p:cNvPr id="65" name="Title 1">
            <a:extLst>
              <a:ext uri="{FF2B5EF4-FFF2-40B4-BE49-F238E27FC236}">
                <a16:creationId xmlns:a16="http://schemas.microsoft.com/office/drawing/2014/main" id="{B523BC93-C40C-F14A-96B1-2517145E1D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634" y="84258"/>
            <a:ext cx="10515600" cy="415894"/>
          </a:xfrm>
        </p:spPr>
        <p:txBody>
          <a:bodyPr>
            <a:noAutofit/>
          </a:bodyPr>
          <a:lstStyle/>
          <a:p>
            <a:r>
              <a:rPr lang="en-US" sz="3000" u="sng" dirty="0">
                <a:cs typeface="Arial" panose="020B0604020202020204" pitchFamily="34" charset="0"/>
              </a:rPr>
              <a:t>Peer CLI Modifications</a:t>
            </a:r>
          </a:p>
        </p:txBody>
      </p:sp>
    </p:spTree>
    <p:extLst>
      <p:ext uri="{BB962C8B-B14F-4D97-AF65-F5344CB8AC3E}">
        <p14:creationId xmlns:p14="http://schemas.microsoft.com/office/powerpoint/2010/main" val="23100543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855</TotalTime>
  <Words>594</Words>
  <Application>Microsoft Macintosh PowerPoint</Application>
  <PresentationFormat>Widescreen</PresentationFormat>
  <Paragraphs>156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 BGP GR CLI Extensions</vt:lpstr>
      <vt:lpstr>FRR BGP GR CLI Extensions Goals</vt:lpstr>
      <vt:lpstr>Global Current Modes</vt:lpstr>
      <vt:lpstr>Global CLI Modifications</vt:lpstr>
      <vt:lpstr>Peer CLI Modifications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SANTOSH P K</dc:creator>
  <cp:lastModifiedBy>Mohan Singamsetty</cp:lastModifiedBy>
  <cp:revision>23</cp:revision>
  <dcterms:created xsi:type="dcterms:W3CDTF">2019-02-21T16:36:39Z</dcterms:created>
  <dcterms:modified xsi:type="dcterms:W3CDTF">2019-02-26T00:31:29Z</dcterms:modified>
</cp:coreProperties>
</file>